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6"/>
  </p:notesMasterIdLst>
  <p:sldIdLst>
    <p:sldId id="270" r:id="rId4"/>
    <p:sldId id="269" r:id="rId5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68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AE20B-77DF-4369-B42A-9DD79000CA2E}" type="datetimeFigureOut">
              <a:rPr kumimoji="1" lang="ja-JP" altLang="en-US" smtClean="0"/>
              <a:t>2016/9/22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91E29-B993-4D84-B302-002E0FC17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22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ChangeArrowheads="1"/>
          </p:cNvSpPr>
          <p:nvPr userDrawn="1"/>
        </p:nvSpPr>
        <p:spPr bwMode="auto">
          <a:xfrm rot="5400000">
            <a:off x="4863310" y="-1289843"/>
            <a:ext cx="179387" cy="990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4" name="Rectangle 16"/>
          <p:cNvSpPr>
            <a:spLocks noChangeArrowheads="1"/>
          </p:cNvSpPr>
          <p:nvPr userDrawn="1"/>
        </p:nvSpPr>
        <p:spPr bwMode="auto">
          <a:xfrm rot="5400000">
            <a:off x="4863306" y="-1434306"/>
            <a:ext cx="179388" cy="990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5" name="Rectangle 17"/>
          <p:cNvSpPr>
            <a:spLocks noChangeArrowheads="1"/>
          </p:cNvSpPr>
          <p:nvPr userDrawn="1"/>
        </p:nvSpPr>
        <p:spPr bwMode="auto">
          <a:xfrm rot="5400000">
            <a:off x="3225800" y="-3225800"/>
            <a:ext cx="3454400" cy="9906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4341" y="2141538"/>
            <a:ext cx="943993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5F5F5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4008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5F5F5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42250" y="64008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C2924DE-7DA9-4427-A2A7-6B25ACB18AFA}" type="slidenum">
              <a:rPr lang="en-US" altLang="ja-JP">
                <a:solidFill>
                  <a:srgbClr val="5F5F5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2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D9A24-208F-4731-80CD-938C78CEA6D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43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64152" y="0"/>
            <a:ext cx="2424906" cy="58372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433" y="0"/>
            <a:ext cx="7109619" cy="58372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4B44-F0B3-4347-97C6-C24408F1C4B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205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276B-872E-4E63-8735-8F0801AC4577}" type="datetimeFigureOut">
              <a:rPr lang="ja-JP" altLang="en-US">
                <a:solidFill>
                  <a:srgbClr val="FFFFFF"/>
                </a:solidFill>
              </a:rPr>
              <a:pPr>
                <a:defRPr/>
              </a:pPr>
              <a:t>2016/9/22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8810-E254-4940-B175-B1ABBE7335B7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80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ChangeArrowheads="1"/>
          </p:cNvSpPr>
          <p:nvPr userDrawn="1"/>
        </p:nvSpPr>
        <p:spPr bwMode="auto">
          <a:xfrm rot="5400000">
            <a:off x="4863309" y="-1289843"/>
            <a:ext cx="179387" cy="990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4" name="Rectangle 16"/>
          <p:cNvSpPr>
            <a:spLocks noChangeArrowheads="1"/>
          </p:cNvSpPr>
          <p:nvPr userDrawn="1"/>
        </p:nvSpPr>
        <p:spPr bwMode="auto">
          <a:xfrm rot="5400000">
            <a:off x="4863306" y="-1434306"/>
            <a:ext cx="179388" cy="990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5" name="Rectangle 17"/>
          <p:cNvSpPr>
            <a:spLocks noChangeArrowheads="1"/>
          </p:cNvSpPr>
          <p:nvPr userDrawn="1"/>
        </p:nvSpPr>
        <p:spPr bwMode="auto">
          <a:xfrm rot="5400000">
            <a:off x="3225800" y="-3225800"/>
            <a:ext cx="3454400" cy="9906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4340" y="2141538"/>
            <a:ext cx="943993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5F5F5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4008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5F5F5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42250" y="64008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C2924DE-7DA9-4427-A2A7-6B25ACB18AFA}" type="slidenum">
              <a:rPr lang="en-US" altLang="ja-JP">
                <a:solidFill>
                  <a:srgbClr val="5F5F5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527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B47A1-7351-4788-A5C5-ADD127ECA00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39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DD6DB-C1B5-4FB4-A6B8-6A0350EE440F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63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231" y="1341438"/>
            <a:ext cx="44164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09756" y="1341438"/>
            <a:ext cx="44164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870A1-3B8C-4769-8400-9FB9BF1C30C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76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640F0-1C83-4B9C-9724-3361A80073BC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50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3E18E-7A32-48B0-9F16-93A44C90440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0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E0CA-3C85-4623-B9AC-D9B3411F5353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6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B47A1-7351-4788-A5C5-ADD127ECA00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921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50A79-1317-44A7-8D47-58A2E962463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477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E3C1-7206-486F-9709-65C7A8B8F2B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34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D9A24-208F-4731-80CD-938C78CEA6D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94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64151" y="0"/>
            <a:ext cx="2424906" cy="58372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432" y="0"/>
            <a:ext cx="7109619" cy="58372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4B44-F0B3-4347-97C6-C24408F1C4B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6041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276B-872E-4E63-8735-8F0801AC4577}" type="datetimeFigureOut">
              <a:rPr lang="ja-JP" altLang="en-US">
                <a:solidFill>
                  <a:srgbClr val="FFFFFF"/>
                </a:solidFill>
              </a:rPr>
              <a:pPr>
                <a:defRPr/>
              </a:pPr>
              <a:t>2016/9/22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8810-E254-4940-B175-B1ABBE7335B7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27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ChangeArrowheads="1"/>
          </p:cNvSpPr>
          <p:nvPr userDrawn="1"/>
        </p:nvSpPr>
        <p:spPr bwMode="auto">
          <a:xfrm rot="5400000">
            <a:off x="4863307" y="-1289843"/>
            <a:ext cx="179387" cy="990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4" name="Rectangle 16"/>
          <p:cNvSpPr>
            <a:spLocks noChangeArrowheads="1"/>
          </p:cNvSpPr>
          <p:nvPr userDrawn="1"/>
        </p:nvSpPr>
        <p:spPr bwMode="auto">
          <a:xfrm rot="5400000">
            <a:off x="4863306" y="-1434306"/>
            <a:ext cx="179388" cy="990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5" name="Rectangle 17"/>
          <p:cNvSpPr>
            <a:spLocks noChangeArrowheads="1"/>
          </p:cNvSpPr>
          <p:nvPr userDrawn="1"/>
        </p:nvSpPr>
        <p:spPr bwMode="auto">
          <a:xfrm rot="5400000">
            <a:off x="3225800" y="-3225800"/>
            <a:ext cx="3454400" cy="9906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4338" y="2141538"/>
            <a:ext cx="943993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5F5F5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4008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5F5F5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42250" y="6400800"/>
            <a:ext cx="206375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C2924DE-7DA9-4427-A2A7-6B25ACB18AFA}" type="slidenum">
              <a:rPr lang="en-US" altLang="ja-JP">
                <a:solidFill>
                  <a:srgbClr val="5F5F5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026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B47A1-7351-4788-A5C5-ADD127ECA00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22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DD6DB-C1B5-4FB4-A6B8-6A0350EE440F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64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229" y="1341438"/>
            <a:ext cx="44164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09754" y="1341438"/>
            <a:ext cx="44164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870A1-3B8C-4769-8400-9FB9BF1C30C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638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640F0-1C83-4B9C-9724-3361A80073BC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7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DD6DB-C1B5-4FB4-A6B8-6A0350EE440F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067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3E18E-7A32-48B0-9F16-93A44C90440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6466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E0CA-3C85-4623-B9AC-D9B3411F5353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4896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50A79-1317-44A7-8D47-58A2E962463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981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E3C1-7206-486F-9709-65C7A8B8F2B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259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D9A24-208F-4731-80CD-938C78CEA6D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079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64149" y="0"/>
            <a:ext cx="2424906" cy="58372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430" y="0"/>
            <a:ext cx="7109619" cy="58372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4B44-F0B3-4347-97C6-C24408F1C4B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903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276B-872E-4E63-8735-8F0801AC4577}" type="datetimeFigureOut">
              <a:rPr lang="ja-JP" altLang="en-US">
                <a:solidFill>
                  <a:srgbClr val="FFFFFF"/>
                </a:solidFill>
              </a:rPr>
              <a:pPr>
                <a:defRPr/>
              </a:pPr>
              <a:t>2016/9/22</a:t>
            </a:fld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8810-E254-4940-B175-B1ABBE7335B7}" type="slidenum">
              <a:rPr lang="ja-JP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9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232" y="1341438"/>
            <a:ext cx="44164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09757" y="1341438"/>
            <a:ext cx="4416425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870A1-3B8C-4769-8400-9FB9BF1C30C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93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640F0-1C83-4B9C-9724-3361A80073BC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5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3E18E-7A32-48B0-9F16-93A44C90440A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0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E0CA-3C85-4623-B9AC-D9B3411F5353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6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50A79-1317-44A7-8D47-58A2E962463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5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E3C1-7206-486F-9709-65C7A8B8F2B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7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 userDrawn="1"/>
        </p:nvSpPr>
        <p:spPr bwMode="auto">
          <a:xfrm rot="5400000">
            <a:off x="4718847" y="1697832"/>
            <a:ext cx="468313" cy="9906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229" y="1341438"/>
            <a:ext cx="89979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78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8375" y="64008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120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62C8BA-07BA-419C-9DD4-E727182126CB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 rot="5400000">
            <a:off x="4899025" y="-4098925"/>
            <a:ext cx="107950" cy="990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ja-JP" smtClean="0">
              <a:solidFill>
                <a:srgbClr val="5F5F5F"/>
              </a:solidFill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 rot="5400000">
            <a:off x="4899025" y="-4206875"/>
            <a:ext cx="107950" cy="990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 rot="5400000">
            <a:off x="4593431" y="-4620419"/>
            <a:ext cx="719138" cy="9906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429" y="0"/>
            <a:ext cx="9699625" cy="6477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7494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 userDrawn="1"/>
        </p:nvSpPr>
        <p:spPr bwMode="auto">
          <a:xfrm rot="5400000">
            <a:off x="4718846" y="1697832"/>
            <a:ext cx="468313" cy="9906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229" y="1341438"/>
            <a:ext cx="89979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78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8375" y="64008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120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62C8BA-07BA-419C-9DD4-E727182126CB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 rot="5400000">
            <a:off x="4899025" y="-4098925"/>
            <a:ext cx="107950" cy="990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ja-JP" smtClean="0">
              <a:solidFill>
                <a:srgbClr val="5F5F5F"/>
              </a:solidFill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 rot="5400000">
            <a:off x="4899025" y="-4206875"/>
            <a:ext cx="107950" cy="990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 rot="5400000">
            <a:off x="4593431" y="-4620419"/>
            <a:ext cx="719138" cy="9906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429" y="0"/>
            <a:ext cx="9699625" cy="6477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564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 userDrawn="1"/>
        </p:nvSpPr>
        <p:spPr bwMode="auto">
          <a:xfrm rot="5400000">
            <a:off x="4718844" y="1697832"/>
            <a:ext cx="468313" cy="99060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229" y="1341438"/>
            <a:ext cx="89979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78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8375" y="64008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120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62C8BA-07BA-419C-9DD4-E727182126CB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 rot="5400000">
            <a:off x="4899025" y="-4098925"/>
            <a:ext cx="107950" cy="990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ja-JP" smtClean="0">
              <a:solidFill>
                <a:srgbClr val="5F5F5F"/>
              </a:solidFill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 rot="5400000">
            <a:off x="4899025" y="-4206875"/>
            <a:ext cx="107950" cy="9906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 rot="5400000">
            <a:off x="4593431" y="-4620419"/>
            <a:ext cx="719138" cy="9906000"/>
          </a:xfrm>
          <a:prstGeom prst="rect">
            <a:avLst/>
          </a:prstGeom>
          <a:solidFill>
            <a:srgbClr val="FF9900">
              <a:alpha val="89803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mtClean="0">
              <a:solidFill>
                <a:srgbClr val="5F5F5F"/>
              </a:solidFill>
            </a:endParaRPr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429" y="0"/>
            <a:ext cx="9699625" cy="6477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2045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66FF"/>
        </a:buClr>
        <a:buSzPct val="8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ja-JP" altLang="en-US" dirty="0" smtClean="0">
                <a:solidFill>
                  <a:srgbClr val="000000"/>
                </a:solidFill>
              </a:rPr>
              <a:t>起業動機を考える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916704"/>
              </p:ext>
            </p:extLst>
          </p:nvPr>
        </p:nvGraphicFramePr>
        <p:xfrm>
          <a:off x="281197" y="1153071"/>
          <a:ext cx="9439937" cy="234793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179993"/>
                <a:gridCol w="8259944"/>
              </a:tblGrid>
              <a:tr h="372107">
                <a:tc>
                  <a:txBody>
                    <a:bodyPr/>
                    <a:lstStyle/>
                    <a:p>
                      <a:pPr indent="69850" algn="just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質　問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302" marR="74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あなたは、なぜ起業したいのですか？ なぜ起業するのですか？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302" marR="7430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5830">
                <a:tc>
                  <a:txBody>
                    <a:bodyPr/>
                    <a:lstStyle/>
                    <a:p>
                      <a:pPr indent="69850" algn="just">
                        <a:spcAft>
                          <a:spcPts val="0"/>
                        </a:spcAft>
                      </a:pPr>
                      <a:r>
                        <a:rPr lang="ja-JP" sz="2000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回　答</a:t>
                      </a:r>
                      <a:endParaRPr lang="ja-JP" sz="2000" kern="10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74302" marR="74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2000" kern="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HG丸ｺﾞｼｯｸM-PRO"/>
                        <a:cs typeface="ＭＳ Ｐゴシック"/>
                      </a:endParaRPr>
                    </a:p>
                  </a:txBody>
                  <a:tcPr marL="74302" marR="74302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62" name="Rectangle 2"/>
          <p:cNvSpPr>
            <a:spLocks noChangeArrowheads="1"/>
          </p:cNvSpPr>
          <p:nvPr/>
        </p:nvSpPr>
        <p:spPr bwMode="auto">
          <a:xfrm>
            <a:off x="0" y="692696"/>
            <a:ext cx="963427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2794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32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8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ja-JP" altLang="ja-JP" sz="24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【</a:t>
            </a:r>
            <a:r>
              <a:rPr lang="ja-JP" altLang="ja-JP" sz="18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ワークシート</a:t>
            </a:r>
            <a:r>
              <a:rPr lang="en-US" altLang="ja-JP" sz="18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01</a:t>
            </a:r>
            <a:r>
              <a:rPr lang="ja-JP" altLang="en-US" sz="18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：なぜ起業するのですか？</a:t>
            </a:r>
            <a:r>
              <a:rPr lang="en-US" altLang="ja-JP" sz="18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】</a:t>
            </a:r>
            <a:r>
              <a:rPr lang="ja-JP" altLang="en-US" sz="18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（起業動機）</a:t>
            </a:r>
            <a:endParaRPr lang="ja-JP" altLang="en-US" sz="1800" dirty="0" smtClean="0">
              <a:solidFill>
                <a:srgbClr val="000000"/>
              </a:solidFill>
              <a:latin typeface="Arial" charset="0"/>
              <a:ea typeface="HG丸ｺﾞｼｯｸM-PRO" pitchFamily="50" charset="-128"/>
              <a:cs typeface="ＭＳ Ｐゴシック" charset="-128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892404"/>
            <a:ext cx="92014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2794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32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8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ja-JP" altLang="ja-JP" sz="18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【ワークシート</a:t>
            </a:r>
            <a:r>
              <a:rPr lang="en-US" altLang="ja-JP" sz="18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0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２：どのようなビジネスをしたいのですか？</a:t>
            </a:r>
            <a:r>
              <a:rPr lang="en-US" altLang="ja-JP" sz="18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】</a:t>
            </a:r>
            <a:r>
              <a:rPr lang="ja-JP" altLang="en-US" sz="18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（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charset="-128"/>
              </a:rPr>
              <a:t>アイデア）</a:t>
            </a:r>
            <a:endParaRPr lang="ja-JP" altLang="en-US" sz="18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31568"/>
              </p:ext>
            </p:extLst>
          </p:nvPr>
        </p:nvGraphicFramePr>
        <p:xfrm>
          <a:off x="272480" y="4341437"/>
          <a:ext cx="9361793" cy="217421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24137"/>
                <a:gridCol w="8137656"/>
              </a:tblGrid>
              <a:tr h="267059">
                <a:tc>
                  <a:txBody>
                    <a:bodyPr/>
                    <a:lstStyle/>
                    <a:p>
                      <a:pPr indent="69850" algn="just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質　問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起業して、どのようなビジネスをしたいのですか？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6" marR="68586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416">
                <a:tc>
                  <a:txBody>
                    <a:bodyPr/>
                    <a:lstStyle/>
                    <a:p>
                      <a:pPr indent="69850" algn="just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回　答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2000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ＭＳ Ｐゴシック"/>
                        </a:rPr>
                        <a:t>　</a:t>
                      </a:r>
                      <a:endParaRPr lang="en-US" altLang="ja-JP" sz="2000" kern="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HG丸ｺﾞｼｯｸM-PRO"/>
                        <a:cs typeface="ＭＳ Ｐゴシック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2000" kern="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ＭＳ Ｐゴシック"/>
                        </a:rPr>
                        <a:t>　</a:t>
                      </a:r>
                      <a:r>
                        <a:rPr lang="en-US" sz="2000" kern="0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20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6" marR="68586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71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タイトル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ja-JP" altLang="en-US" dirty="0" smtClean="0">
                <a:solidFill>
                  <a:srgbClr val="000000"/>
                </a:solidFill>
              </a:rPr>
              <a:t>課題とは？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634039"/>
              </p:ext>
            </p:extLst>
          </p:nvPr>
        </p:nvGraphicFramePr>
        <p:xfrm>
          <a:off x="271727" y="1341444"/>
          <a:ext cx="9439937" cy="4808537"/>
        </p:xfrm>
        <a:graphic>
          <a:graphicData uri="http://schemas.openxmlformats.org/drawingml/2006/table">
            <a:tbl>
              <a:tblPr/>
              <a:tblGrid>
                <a:gridCol w="9439937"/>
              </a:tblGrid>
              <a:tr h="11404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1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表面化している</a:t>
                      </a:r>
                      <a:r>
                        <a:rPr lang="ja-JP" sz="1800" b="1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問題</a:t>
                      </a:r>
                      <a:r>
                        <a:rPr lang="ja-JP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（表面化している、困ったこと）</a:t>
                      </a:r>
                      <a:endParaRPr lang="ja-JP" sz="18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110" marR="68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1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問題が起きている原因</a:t>
                      </a:r>
                      <a:endParaRPr lang="ja-JP" sz="18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</a:t>
                      </a:r>
                      <a:endParaRPr lang="ja-JP" sz="18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110" marR="68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1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具体的な課題</a:t>
                      </a:r>
                      <a:r>
                        <a:rPr lang="ja-JP" sz="1800" b="1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内容</a:t>
                      </a:r>
                      <a:r>
                        <a:rPr lang="ja-JP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（原因を取り除くための解決方法）</a:t>
                      </a:r>
                      <a:r>
                        <a:rPr lang="ja-JP" sz="1800" b="1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</a:t>
                      </a:r>
                      <a:endParaRPr lang="ja-JP" sz="18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110" marR="68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1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課題分野（複数回答可）</a:t>
                      </a:r>
                      <a:endParaRPr lang="ja-JP" sz="18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●分野をチェックしてください</a:t>
                      </a:r>
                      <a:endParaRPr lang="ja-JP" sz="18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　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動物保護　□芸術・スポーツ　</a:t>
                      </a:r>
                      <a:r>
                        <a:rPr lang="ja-JP" altLang="en-US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出産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・子育て・育児　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障がい・介護</a:t>
                      </a:r>
                      <a:endParaRPr lang="ja-JP" sz="18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　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防災・被災地支援　□教育・学校　□地域の発展　</a:t>
                      </a:r>
                      <a:r>
                        <a:rPr lang="ja-JP" altLang="en-US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自然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・環境問題</a:t>
                      </a:r>
                      <a:endParaRPr lang="ja-JP" sz="18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　</a:t>
                      </a:r>
                      <a:r>
                        <a:rPr lang="ja-JP" sz="1800" kern="1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NPO/NGO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支援 　□人権・命</a:t>
                      </a:r>
                      <a:r>
                        <a:rPr lang="en-US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</a:t>
                      </a:r>
                      <a:r>
                        <a:rPr lang="ja-JP" sz="1800" kern="1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□雇用・就職　□その他</a:t>
                      </a:r>
                      <a:endParaRPr lang="ja-JP" sz="18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110" marR="681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59" name="Rectangle 1"/>
          <p:cNvSpPr>
            <a:spLocks noChangeArrowheads="1"/>
          </p:cNvSpPr>
          <p:nvPr/>
        </p:nvSpPr>
        <p:spPr bwMode="auto">
          <a:xfrm>
            <a:off x="271727" y="880553"/>
            <a:ext cx="92060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1397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32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8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FF"/>
              </a:buClr>
              <a:buSzPct val="80000"/>
              <a:buFont typeface="Wingdings" pitchFamily="2" charset="2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ja-JP" altLang="ja-JP" sz="1800" dirty="0" smtClean="0">
                <a:solidFill>
                  <a:srgbClr val="000000"/>
                </a:solidFill>
                <a:latin typeface="HG丸ｺﾞｼｯｸM-PRO" pitchFamily="50" charset="-128"/>
                <a:cs typeface="Times New Roman" pitchFamily="18" charset="0"/>
              </a:rPr>
              <a:t>【</a:t>
            </a:r>
            <a:r>
              <a:rPr lang="ja-JP" altLang="en-US" sz="1800" dirty="0">
                <a:solidFill>
                  <a:srgbClr val="000000"/>
                </a:solidFill>
                <a:latin typeface="HG丸ｺﾞｼｯｸM-PRO" pitchFamily="50" charset="-128"/>
                <a:cs typeface="Times New Roman" pitchFamily="18" charset="0"/>
              </a:rPr>
              <a:t>アイデアシート</a:t>
            </a:r>
            <a:r>
              <a:rPr lang="ja-JP" altLang="ja-JP" sz="1800" dirty="0" smtClean="0">
                <a:solidFill>
                  <a:srgbClr val="000000"/>
                </a:solidFill>
                <a:latin typeface="HG丸ｺﾞｼｯｸM-PRO" pitchFamily="50" charset="-128"/>
                <a:cs typeface="Times New Roman" pitchFamily="18" charset="0"/>
              </a:rPr>
              <a:t>：街の中の課題</a:t>
            </a:r>
            <a:r>
              <a:rPr lang="ja-JP" altLang="en-US" sz="1800" dirty="0" smtClean="0">
                <a:solidFill>
                  <a:srgbClr val="000000"/>
                </a:solidFill>
                <a:latin typeface="HG丸ｺﾞｼｯｸM-PRO" pitchFamily="50" charset="-128"/>
                <a:cs typeface="Times New Roman" pitchFamily="18" charset="0"/>
              </a:rPr>
              <a:t>の考え方</a:t>
            </a:r>
            <a:r>
              <a:rPr lang="ja-JP" altLang="ja-JP" sz="1800" dirty="0" smtClean="0">
                <a:solidFill>
                  <a:srgbClr val="000000"/>
                </a:solidFill>
                <a:latin typeface="HG丸ｺﾞｼｯｸM-PRO" pitchFamily="50" charset="-128"/>
                <a:cs typeface="Times New Roman" pitchFamily="18" charset="0"/>
              </a:rPr>
              <a:t>】</a:t>
            </a:r>
            <a:endParaRPr lang="ja-JP" altLang="ja-JP" sz="1800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00531"/>
      </p:ext>
    </p:extLst>
  </p:cSld>
  <p:clrMapOvr>
    <a:masterClrMapping/>
  </p:clrMapOvr>
</p:sld>
</file>

<file path=ppt/theme/theme1.xml><?xml version="1.0" encoding="utf-8"?>
<a:theme xmlns:a="http://schemas.openxmlformats.org/drawingml/2006/main" name="テスト">
  <a:themeElements>
    <a:clrScheme name="">
      <a:dk1>
        <a:srgbClr val="5F5F5F"/>
      </a:dk1>
      <a:lt1>
        <a:srgbClr val="FFFFFF"/>
      </a:lt1>
      <a:dk2>
        <a:srgbClr val="6666FF"/>
      </a:dk2>
      <a:lt2>
        <a:srgbClr val="808080"/>
      </a:lt2>
      <a:accent1>
        <a:srgbClr val="99CCFF"/>
      </a:accent1>
      <a:accent2>
        <a:srgbClr val="9933FF"/>
      </a:accent2>
      <a:accent3>
        <a:srgbClr val="FFFFFF"/>
      </a:accent3>
      <a:accent4>
        <a:srgbClr val="505050"/>
      </a:accent4>
      <a:accent5>
        <a:srgbClr val="CAE2FF"/>
      </a:accent5>
      <a:accent6>
        <a:srgbClr val="8A2DE7"/>
      </a:accent6>
      <a:hlink>
        <a:srgbClr val="CC66FF"/>
      </a:hlink>
      <a:folHlink>
        <a:srgbClr val="FF00FF"/>
      </a:folHlink>
    </a:clrScheme>
    <a:fontScheme name="テスト">
      <a:majorFont>
        <a:latin typeface="ＭＳ Ｐゴシック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テス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ス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テスト">
  <a:themeElements>
    <a:clrScheme name="">
      <a:dk1>
        <a:srgbClr val="5F5F5F"/>
      </a:dk1>
      <a:lt1>
        <a:srgbClr val="FFFFFF"/>
      </a:lt1>
      <a:dk2>
        <a:srgbClr val="6666FF"/>
      </a:dk2>
      <a:lt2>
        <a:srgbClr val="808080"/>
      </a:lt2>
      <a:accent1>
        <a:srgbClr val="99CCFF"/>
      </a:accent1>
      <a:accent2>
        <a:srgbClr val="9933FF"/>
      </a:accent2>
      <a:accent3>
        <a:srgbClr val="FFFFFF"/>
      </a:accent3>
      <a:accent4>
        <a:srgbClr val="505050"/>
      </a:accent4>
      <a:accent5>
        <a:srgbClr val="CAE2FF"/>
      </a:accent5>
      <a:accent6>
        <a:srgbClr val="8A2DE7"/>
      </a:accent6>
      <a:hlink>
        <a:srgbClr val="CC66FF"/>
      </a:hlink>
      <a:folHlink>
        <a:srgbClr val="FF00FF"/>
      </a:folHlink>
    </a:clrScheme>
    <a:fontScheme name="テスト">
      <a:majorFont>
        <a:latin typeface="ＭＳ Ｐゴシック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テス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ス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テスト">
  <a:themeElements>
    <a:clrScheme name="">
      <a:dk1>
        <a:srgbClr val="5F5F5F"/>
      </a:dk1>
      <a:lt1>
        <a:srgbClr val="FFFFFF"/>
      </a:lt1>
      <a:dk2>
        <a:srgbClr val="6666FF"/>
      </a:dk2>
      <a:lt2>
        <a:srgbClr val="808080"/>
      </a:lt2>
      <a:accent1>
        <a:srgbClr val="99CCFF"/>
      </a:accent1>
      <a:accent2>
        <a:srgbClr val="9933FF"/>
      </a:accent2>
      <a:accent3>
        <a:srgbClr val="FFFFFF"/>
      </a:accent3>
      <a:accent4>
        <a:srgbClr val="505050"/>
      </a:accent4>
      <a:accent5>
        <a:srgbClr val="CAE2FF"/>
      </a:accent5>
      <a:accent6>
        <a:srgbClr val="8A2DE7"/>
      </a:accent6>
      <a:hlink>
        <a:srgbClr val="CC66FF"/>
      </a:hlink>
      <a:folHlink>
        <a:srgbClr val="FF00FF"/>
      </a:folHlink>
    </a:clrScheme>
    <a:fontScheme name="テスト">
      <a:majorFont>
        <a:latin typeface="ＭＳ Ｐゴシック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テス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ス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ス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130</Words>
  <Application>Microsoft Office PowerPoint</Application>
  <PresentationFormat>A4 210 x 297 mm</PresentationFormat>
  <Paragraphs>22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テスト</vt:lpstr>
      <vt:lpstr>1_テスト</vt:lpstr>
      <vt:lpstr>2_テスト</vt:lpstr>
      <vt:lpstr>起業動機を考える</vt:lpstr>
      <vt:lpstr>課題とは？</vt:lpstr>
    </vt:vector>
  </TitlesOfParts>
  <Company>FJ-USER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sawako</dc:creator>
  <cp:lastModifiedBy>sawako</cp:lastModifiedBy>
  <cp:revision>31</cp:revision>
  <cp:lastPrinted>2016-09-22T10:01:13Z</cp:lastPrinted>
  <dcterms:created xsi:type="dcterms:W3CDTF">2015-09-08T03:19:26Z</dcterms:created>
  <dcterms:modified xsi:type="dcterms:W3CDTF">2016-09-22T11:40:06Z</dcterms:modified>
</cp:coreProperties>
</file>